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j40RrbX+r+nhgI1ajVL13IJzxA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font" Target="fonts/RobotoSlab-regular.fntdata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8b42d14b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d8b42d14b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8b42d14b4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d8b42d14b4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8b42d14b4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d8b42d14b4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8b42d14b4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d8b42d14b4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8b42d14b4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d8b42d14b4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8b42d14b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d8b42d14b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8b42d14b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d8b42d14b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8b42d14b4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d8b42d14b4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8b42d14b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d8b42d14b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8b42d14b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d8b42d14b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62cbbd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62cbbd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8b42d14b4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d8b42d14b4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b42d14b4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d8b42d14b4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16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Computer vision.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8b42d14b4_0_71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Flattening:</a:t>
            </a:r>
            <a:endParaRPr/>
          </a:p>
        </p:txBody>
      </p:sp>
      <p:sp>
        <p:nvSpPr>
          <p:cNvPr id="280" name="Google Shape;280;gd8b42d14b4_0_714"/>
          <p:cNvSpPr txBox="1"/>
          <p:nvPr/>
        </p:nvSpPr>
        <p:spPr>
          <a:xfrm>
            <a:off x="806575" y="1421050"/>
            <a:ext cx="752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Flattening is a process to re-arrange the image (2D) as a (1D) array which can be used as an input layer on a neural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d8b42d14b4_0_7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8513" y="2036650"/>
            <a:ext cx="1866985" cy="24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8b42d14b4_0_69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Convolutional neural networks:</a:t>
            </a:r>
            <a:endParaRPr/>
          </a:p>
        </p:txBody>
      </p:sp>
      <p:pic>
        <p:nvPicPr>
          <p:cNvPr id="287" name="Google Shape;287;gd8b42d14b4_0_6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675" y="1725174"/>
            <a:ext cx="7988326" cy="2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8b42d14b4_0_721"/>
          <p:cNvSpPr txBox="1"/>
          <p:nvPr>
            <p:ph type="title"/>
          </p:nvPr>
        </p:nvSpPr>
        <p:spPr>
          <a:xfrm>
            <a:off x="473600" y="9148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Training neural networks: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93" name="Google Shape;293;gd8b42d14b4_0_721"/>
          <p:cNvSpPr txBox="1"/>
          <p:nvPr>
            <p:ph idx="1" type="body"/>
          </p:nvPr>
        </p:nvSpPr>
        <p:spPr>
          <a:xfrm>
            <a:off x="473600" y="1853850"/>
            <a:ext cx="83157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Training the neural network involves determining the network weights.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To this end, the error metrics is minimized based on this weights. How it will change the error metrics as long as the weights are modified?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This process is called backpropagation.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d8b42d14b4_0_7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225" y="3766700"/>
            <a:ext cx="2176550" cy="7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d8b42d14b4_0_7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2750" y="3762700"/>
            <a:ext cx="4094424" cy="8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8b42d14b4_0_729"/>
          <p:cNvSpPr txBox="1"/>
          <p:nvPr>
            <p:ph type="title"/>
          </p:nvPr>
        </p:nvSpPr>
        <p:spPr>
          <a:xfrm>
            <a:off x="473600" y="9148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Training neural networks: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01" name="Google Shape;301;gd8b42d14b4_0_729"/>
          <p:cNvSpPr txBox="1"/>
          <p:nvPr>
            <p:ph idx="1" type="body"/>
          </p:nvPr>
        </p:nvSpPr>
        <p:spPr>
          <a:xfrm>
            <a:off x="473600" y="1472850"/>
            <a:ext cx="47757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Training a neural network means determining the coefficients: wkl and the values of the filters.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To prevent overfitting, not all the training pass through the neural network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To do this, the training set is split in subsets called “</a:t>
            </a:r>
            <a:r>
              <a:rPr b="1" lang="en" sz="1205">
                <a:latin typeface="Montserrat"/>
                <a:ea typeface="Montserrat"/>
                <a:cs typeface="Montserrat"/>
                <a:sym typeface="Montserrat"/>
              </a:rPr>
              <a:t>batches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”. 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Initial weights values are assigned to the weights and filters following a gaussian distribution.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Then each batch is sent to the neural network in order to find out what could be the best weights.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The optimal weights for the previous batch are used an starting guess for the next one. 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One pass through all the batches, is called “</a:t>
            </a:r>
            <a:r>
              <a:rPr b="1" lang="en" sz="1205">
                <a:latin typeface="Montserrat"/>
                <a:ea typeface="Montserrat"/>
                <a:cs typeface="Montserrat"/>
                <a:sym typeface="Montserrat"/>
              </a:rPr>
              <a:t>epoch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”. ( typically 100’s )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Usually several epochs are needed in order to minimize the error metrics.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d8b42d14b4_0_729"/>
          <p:cNvSpPr/>
          <p:nvPr/>
        </p:nvSpPr>
        <p:spPr>
          <a:xfrm>
            <a:off x="5764950" y="1599900"/>
            <a:ext cx="1044600" cy="17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d8b42d14b4_0_729"/>
          <p:cNvSpPr/>
          <p:nvPr/>
        </p:nvSpPr>
        <p:spPr>
          <a:xfrm>
            <a:off x="7549975" y="16131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d8b42d14b4_0_729"/>
          <p:cNvSpPr/>
          <p:nvPr/>
        </p:nvSpPr>
        <p:spPr>
          <a:xfrm>
            <a:off x="7549975" y="20703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d8b42d14b4_0_729"/>
          <p:cNvSpPr/>
          <p:nvPr/>
        </p:nvSpPr>
        <p:spPr>
          <a:xfrm>
            <a:off x="7549975" y="25275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d8b42d14b4_0_729"/>
          <p:cNvSpPr/>
          <p:nvPr/>
        </p:nvSpPr>
        <p:spPr>
          <a:xfrm>
            <a:off x="7549975" y="29847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d8b42d14b4_0_729"/>
          <p:cNvSpPr txBox="1"/>
          <p:nvPr/>
        </p:nvSpPr>
        <p:spPr>
          <a:xfrm>
            <a:off x="5915675" y="2200200"/>
            <a:ext cx="6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d8b42d14b4_0_729"/>
          <p:cNvSpPr txBox="1"/>
          <p:nvPr/>
        </p:nvSpPr>
        <p:spPr>
          <a:xfrm>
            <a:off x="7608625" y="1613125"/>
            <a:ext cx="8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d8b42d14b4_0_729"/>
          <p:cNvSpPr txBox="1"/>
          <p:nvPr/>
        </p:nvSpPr>
        <p:spPr>
          <a:xfrm>
            <a:off x="7608625" y="2070325"/>
            <a:ext cx="8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d8b42d14b4_0_729"/>
          <p:cNvSpPr txBox="1"/>
          <p:nvPr/>
        </p:nvSpPr>
        <p:spPr>
          <a:xfrm>
            <a:off x="7608625" y="2527525"/>
            <a:ext cx="8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d8b42d14b4_0_729"/>
          <p:cNvSpPr txBox="1"/>
          <p:nvPr/>
        </p:nvSpPr>
        <p:spPr>
          <a:xfrm>
            <a:off x="7608625" y="2984725"/>
            <a:ext cx="8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gd8b42d14b4_0_729"/>
          <p:cNvCxnSpPr/>
          <p:nvPr/>
        </p:nvCxnSpPr>
        <p:spPr>
          <a:xfrm>
            <a:off x="6885750" y="2479200"/>
            <a:ext cx="634800" cy="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3" name="Google Shape;313;gd8b42d14b4_0_729"/>
          <p:cNvSpPr txBox="1"/>
          <p:nvPr/>
        </p:nvSpPr>
        <p:spPr>
          <a:xfrm>
            <a:off x="5407950" y="3609700"/>
            <a:ext cx="316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 = Batch 1 + Batch 2 + Batch 3 + Batch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8b42d14b4_0_736"/>
          <p:cNvSpPr txBox="1"/>
          <p:nvPr>
            <p:ph type="title"/>
          </p:nvPr>
        </p:nvSpPr>
        <p:spPr>
          <a:xfrm>
            <a:off x="473600" y="9148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Overfitting: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19" name="Google Shape;319;gd8b42d14b4_0_736"/>
          <p:cNvSpPr txBox="1"/>
          <p:nvPr>
            <p:ph idx="1" type="body"/>
          </p:nvPr>
        </p:nvSpPr>
        <p:spPr>
          <a:xfrm>
            <a:off x="473600" y="1472850"/>
            <a:ext cx="83157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A simple neural network can easily have hundreds of thousands of weights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Therefore is a very complex model than can easily fit anything, which makes very prone to suffer from overfitting.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To minimize the overfitting, a few regularization techniques can be used: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1" marL="914400" rtl="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605"/>
              <a:buFont typeface="Montserrat"/>
              <a:buChar char="○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L1 or L2 regularization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1" marL="914400" rtl="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605"/>
              <a:buFont typeface="Montserrat"/>
              <a:buChar char="○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Dropout ( switch off  some randomly selected neurons of one hidden layer during the training )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8b42d14b4_0_583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Neural networks:</a:t>
            </a:r>
            <a:endParaRPr/>
          </a:p>
        </p:txBody>
      </p:sp>
      <p:sp>
        <p:nvSpPr>
          <p:cNvPr id="226" name="Google Shape;226;gd8b42d14b4_0_583"/>
          <p:cNvSpPr txBox="1"/>
          <p:nvPr/>
        </p:nvSpPr>
        <p:spPr>
          <a:xfrm>
            <a:off x="806575" y="1573450"/>
            <a:ext cx="7523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 can be seen as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layered set of neurons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working together to achieve a goal.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neuron collects inputs from the previous layers and combines them using some weights ( to be determined ) into a linear model response.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a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function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applied to the resulting linear model of each neuron and the output is sent to the next layer. There are several activation functions: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Sigmoid ( logistic model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8b42d14b4_0_670"/>
          <p:cNvSpPr txBox="1"/>
          <p:nvPr>
            <p:ph type="title"/>
          </p:nvPr>
        </p:nvSpPr>
        <p:spPr>
          <a:xfrm>
            <a:off x="535650" y="811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Perceptron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32" name="Google Shape;232;gd8b42d14b4_0_670"/>
          <p:cNvSpPr txBox="1"/>
          <p:nvPr>
            <p:ph idx="1" type="body"/>
          </p:nvPr>
        </p:nvSpPr>
        <p:spPr>
          <a:xfrm>
            <a:off x="459450" y="1428975"/>
            <a:ext cx="8315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9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5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The perceptron is the most simple type of neural network.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9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5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It only contains one neuron: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gd8b42d14b4_0_6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9925" y="2211951"/>
            <a:ext cx="4905498" cy="23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8b42d14b4_0_588"/>
          <p:cNvSpPr txBox="1"/>
          <p:nvPr>
            <p:ph type="title"/>
          </p:nvPr>
        </p:nvSpPr>
        <p:spPr>
          <a:xfrm>
            <a:off x="535650" y="1040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Feed forward neural networks</a:t>
            </a:r>
            <a:endParaRPr b="1">
              <a:solidFill>
                <a:srgbClr val="2DC5FA"/>
              </a:solidFill>
            </a:endParaRPr>
          </a:p>
        </p:txBody>
      </p:sp>
      <p:pic>
        <p:nvPicPr>
          <p:cNvPr id="239" name="Google Shape;239;gd8b42d14b4_0_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700" y="1614525"/>
            <a:ext cx="6721026" cy="29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8b42d14b4_0_679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Architecture of a neural network:</a:t>
            </a:r>
            <a:endParaRPr/>
          </a:p>
        </p:txBody>
      </p:sp>
      <p:sp>
        <p:nvSpPr>
          <p:cNvPr id="245" name="Google Shape;245;gd8b42d14b4_0_679"/>
          <p:cNvSpPr txBox="1"/>
          <p:nvPr/>
        </p:nvSpPr>
        <p:spPr>
          <a:xfrm>
            <a:off x="806575" y="1344850"/>
            <a:ext cx="7523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architecture of a neural network is defined by: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hidden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functions in every neuron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number of parameters in the neural network is given by the amount of neurons, which is usually a huge number.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the huge amount of parameters that the neural network has, they are: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train ( you need a huge amount of observations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consuming ( usually GPU’s or TPU’s are used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Overfitting ( the neural networks can be made so complex that they can be trained for everything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8b42d14b4_0_68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Types of neural networks:</a:t>
            </a:r>
            <a:endParaRPr/>
          </a:p>
        </p:txBody>
      </p:sp>
      <p:sp>
        <p:nvSpPr>
          <p:cNvPr id="251" name="Google Shape;251;gd8b42d14b4_0_684"/>
          <p:cNvSpPr txBox="1"/>
          <p:nvPr/>
        </p:nvSpPr>
        <p:spPr>
          <a:xfrm>
            <a:off x="806575" y="1421050"/>
            <a:ext cx="7523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type of neural network is best suited for some specific task: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( one output neuron for each class in multiclass classification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Recurrent neural network ( RNN ) used for time series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Encoding ( Autoencoders ) used for data compression-decompression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 organizing maps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Recommender systems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recognition  ( convolutional neural networks CNN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62cbbd2b6_0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Image preprocessing:</a:t>
            </a:r>
            <a:endParaRPr/>
          </a:p>
        </p:txBody>
      </p:sp>
      <p:sp>
        <p:nvSpPr>
          <p:cNvPr id="257" name="Google Shape;257;gd62cbbd2b6_0_0"/>
          <p:cNvSpPr txBox="1"/>
          <p:nvPr/>
        </p:nvSpPr>
        <p:spPr>
          <a:xfrm>
            <a:off x="806575" y="1421050"/>
            <a:ext cx="75234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 used for image recognition usually have a first preprocessing step before.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preprocessing steps are: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Flatenning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real neural network starts after these steps, eve though usually those steps are included in the neural network.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main library to use for training a neural networks are: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 ( made by google 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 ( wrapper of Tensorflow 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d62cbbd2b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0575" y="3462550"/>
            <a:ext cx="480625" cy="5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d62cbbd2b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5750" y="34336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d62cbbd2b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3275" y="4072475"/>
            <a:ext cx="2291126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8b42d14b4_0_70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Convolution:</a:t>
            </a:r>
            <a:endParaRPr/>
          </a:p>
        </p:txBody>
      </p:sp>
      <p:sp>
        <p:nvSpPr>
          <p:cNvPr id="266" name="Google Shape;266;gd8b42d14b4_0_700"/>
          <p:cNvSpPr txBox="1"/>
          <p:nvPr/>
        </p:nvSpPr>
        <p:spPr>
          <a:xfrm>
            <a:off x="806575" y="1421050"/>
            <a:ext cx="752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image is a collection of data called pixels.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pixel can have a grey color level between 0 and 255.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color images, the image is composed by three layers of pixels ( red, green, blue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is a mathematical operation taken over a subset of of pixels in an sliding window ( one pixel sliding ) centered on a given pixel: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d8b42d14b4_0_7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3329649"/>
            <a:ext cx="3664403" cy="12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8b42d14b4_0_707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Pooling:</a:t>
            </a:r>
            <a:endParaRPr/>
          </a:p>
        </p:txBody>
      </p:sp>
      <p:sp>
        <p:nvSpPr>
          <p:cNvPr id="273" name="Google Shape;273;gd8b42d14b4_0_707"/>
          <p:cNvSpPr txBox="1"/>
          <p:nvPr/>
        </p:nvSpPr>
        <p:spPr>
          <a:xfrm>
            <a:off x="806575" y="1421050"/>
            <a:ext cx="752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 is a process to reduce the image size by aggregating values on the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pooling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 pooling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pooling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d8b42d14b4_0_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4975" y="2400300"/>
            <a:ext cx="3640787" cy="2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